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26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15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662"/>
            </a:lvl1pPr>
            <a:lvl2pPr marL="316520" indent="0" algn="ctr">
              <a:buNone/>
              <a:defRPr sz="1385"/>
            </a:lvl2pPr>
            <a:lvl3pPr marL="633039" indent="0" algn="ctr">
              <a:buNone/>
              <a:defRPr sz="1246"/>
            </a:lvl3pPr>
            <a:lvl4pPr marL="949559" indent="0" algn="ctr">
              <a:buNone/>
              <a:defRPr sz="1108"/>
            </a:lvl4pPr>
            <a:lvl5pPr marL="1266078" indent="0" algn="ctr">
              <a:buNone/>
              <a:defRPr sz="1108"/>
            </a:lvl5pPr>
            <a:lvl6pPr marL="1582598" indent="0" algn="ctr">
              <a:buNone/>
              <a:defRPr sz="1108"/>
            </a:lvl6pPr>
            <a:lvl7pPr marL="1899117" indent="0" algn="ctr">
              <a:buNone/>
              <a:defRPr sz="1108"/>
            </a:lvl7pPr>
            <a:lvl8pPr marL="2215637" indent="0" algn="ctr">
              <a:buNone/>
              <a:defRPr sz="1108"/>
            </a:lvl8pPr>
            <a:lvl9pPr marL="2532156" indent="0" algn="ctr">
              <a:buNone/>
              <a:defRPr sz="110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3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7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62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15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662">
                <a:solidFill>
                  <a:schemeClr val="tx1"/>
                </a:solidFill>
              </a:defRPr>
            </a:lvl1pPr>
            <a:lvl2pPr marL="31652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2pPr>
            <a:lvl3pPr marL="633039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3pPr>
            <a:lvl4pPr marL="949559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4pPr>
            <a:lvl5pPr marL="126607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5pPr>
            <a:lvl6pPr marL="158259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6pPr>
            <a:lvl7pPr marL="189911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7pPr>
            <a:lvl8pPr marL="221563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8pPr>
            <a:lvl9pPr marL="2532156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4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8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755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6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5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20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9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263B404-2D12-D9CF-FDBF-80B0A7746C1A}"/>
              </a:ext>
            </a:extLst>
          </p:cNvPr>
          <p:cNvSpPr/>
          <p:nvPr/>
        </p:nvSpPr>
        <p:spPr>
          <a:xfrm>
            <a:off x="14172" y="42488"/>
            <a:ext cx="6821329" cy="982882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DCCF60-4415-EAAE-A0DC-83F2673AA7D2}"/>
              </a:ext>
            </a:extLst>
          </p:cNvPr>
          <p:cNvSpPr txBox="1"/>
          <p:nvPr/>
        </p:nvSpPr>
        <p:spPr>
          <a:xfrm>
            <a:off x="-58218" y="6850052"/>
            <a:ext cx="6821329" cy="9848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sz="2200" u="sng" dirty="0">
              <a:solidFill>
                <a:schemeClr val="accent5">
                  <a:lumMod val="50000"/>
                </a:schemeClr>
              </a:solidFill>
              <a:ea typeface="Calibri"/>
              <a:cs typeface="Calibri"/>
            </a:endParaRPr>
          </a:p>
          <a:p>
            <a:pPr algn="ctr"/>
            <a:r>
              <a:rPr lang="en-GB" b="1" u="sng" dirty="0">
                <a:solidFill>
                  <a:srgbClr val="7030A0"/>
                </a:solidFill>
                <a:latin typeface="Arial"/>
                <a:cs typeface="Arial"/>
              </a:rPr>
              <a:t>To apply for a place please scan QR code and fill out application form</a:t>
            </a:r>
            <a:endParaRPr lang="en-GB" b="1" u="sng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AAAAD2-C953-A843-7A20-2712BD98DB90}"/>
              </a:ext>
            </a:extLst>
          </p:cNvPr>
          <p:cNvSpPr txBox="1"/>
          <p:nvPr/>
        </p:nvSpPr>
        <p:spPr>
          <a:xfrm>
            <a:off x="360850" y="1717734"/>
            <a:ext cx="6153450" cy="535531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Arial"/>
                <a:cs typeface="Arial"/>
              </a:rPr>
              <a:t>The speakeasy bitesize sessions support positive and accurate communication between families and children around all aspects of growing up. </a:t>
            </a:r>
          </a:p>
          <a:p>
            <a:endParaRPr lang="en-GB" sz="2000" b="1" dirty="0">
              <a:solidFill>
                <a:srgbClr val="0070C0"/>
              </a:solidFill>
              <a:latin typeface="Arial"/>
              <a:cs typeface="Arial"/>
            </a:endParaRPr>
          </a:p>
          <a:p>
            <a:r>
              <a:rPr lang="en-GB" sz="2000" b="1" dirty="0">
                <a:solidFill>
                  <a:srgbClr val="0070C0"/>
                </a:solidFill>
                <a:latin typeface="Arial"/>
                <a:cs typeface="Arial"/>
              </a:rPr>
              <a:t>These sessions will provide information to parents and carers on the online digital world, culture, adolescent brain development and risk.</a:t>
            </a:r>
          </a:p>
          <a:p>
            <a:endParaRPr lang="en-GB" sz="2400" b="1" u="sng" dirty="0">
              <a:solidFill>
                <a:srgbClr val="7030A0"/>
              </a:solidFill>
              <a:latin typeface="Arial"/>
              <a:cs typeface="Arial"/>
            </a:endParaRPr>
          </a:p>
          <a:p>
            <a:r>
              <a:rPr lang="en-GB" sz="2400" b="1" u="sng" dirty="0">
                <a:solidFill>
                  <a:srgbClr val="7030A0"/>
                </a:solidFill>
                <a:latin typeface="Arial"/>
                <a:cs typeface="Arial"/>
              </a:rPr>
              <a:t>Speakeasy Bitesize Sessions:</a:t>
            </a:r>
          </a:p>
          <a:p>
            <a:pPr algn="ctr"/>
            <a:r>
              <a:rPr lang="en-GB" sz="2400" b="1" dirty="0">
                <a:solidFill>
                  <a:srgbClr val="00B050"/>
                </a:solidFill>
                <a:ea typeface="+mn-lt"/>
                <a:cs typeface="+mn-lt"/>
              </a:rPr>
              <a:t>All sessions will take place at Perth Grammar School, 5.30pm – 7.30pm</a:t>
            </a:r>
          </a:p>
          <a:p>
            <a:endParaRPr lang="en-GB" sz="2400" b="1" u="sng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030A0"/>
                </a:solidFill>
                <a:ea typeface="+mn-lt"/>
                <a:cs typeface="+mn-lt"/>
              </a:rPr>
              <a:t>Culture - </a:t>
            </a:r>
            <a:r>
              <a:rPr lang="en-GB" sz="2000" b="1" dirty="0">
                <a:solidFill>
                  <a:srgbClr val="00B050"/>
                </a:solidFill>
                <a:ea typeface="+mn-lt"/>
                <a:cs typeface="+mn-lt"/>
              </a:rPr>
              <a:t>Tues 15</a:t>
            </a:r>
            <a:r>
              <a:rPr lang="en-GB" sz="2000" b="1" baseline="30000" dirty="0">
                <a:solidFill>
                  <a:srgbClr val="00B050"/>
                </a:solidFill>
                <a:ea typeface="+mn-lt"/>
                <a:cs typeface="+mn-lt"/>
              </a:rPr>
              <a:t>th</a:t>
            </a:r>
            <a:r>
              <a:rPr lang="en-GB" sz="2000" b="1" dirty="0">
                <a:solidFill>
                  <a:srgbClr val="00B050"/>
                </a:solidFill>
                <a:ea typeface="+mn-lt"/>
                <a:cs typeface="+mn-lt"/>
              </a:rPr>
              <a:t> April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030A0"/>
                </a:solidFill>
                <a:ea typeface="+mn-lt"/>
                <a:cs typeface="+mn-lt"/>
              </a:rPr>
              <a:t>Adolescent Brain Development –  </a:t>
            </a:r>
            <a:r>
              <a:rPr lang="en-GB" sz="2000" b="1" dirty="0">
                <a:solidFill>
                  <a:srgbClr val="00B050"/>
                </a:solidFill>
                <a:ea typeface="+mn-lt"/>
                <a:cs typeface="+mn-lt"/>
              </a:rPr>
              <a:t>Wed 21</a:t>
            </a:r>
            <a:r>
              <a:rPr lang="en-GB" sz="2000" b="1" baseline="30000" dirty="0">
                <a:solidFill>
                  <a:srgbClr val="00B050"/>
                </a:solidFill>
                <a:ea typeface="+mn-lt"/>
                <a:cs typeface="+mn-lt"/>
              </a:rPr>
              <a:t>st</a:t>
            </a:r>
            <a:r>
              <a:rPr lang="en-GB" sz="2000" b="1" dirty="0">
                <a:solidFill>
                  <a:srgbClr val="00B050"/>
                </a:solidFill>
                <a:ea typeface="+mn-lt"/>
                <a:cs typeface="+mn-lt"/>
              </a:rPr>
              <a:t> May</a:t>
            </a:r>
          </a:p>
          <a:p>
            <a:endParaRPr lang="en-GB" sz="1100" dirty="0">
              <a:solidFill>
                <a:srgbClr val="7030A0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endParaRPr lang="en-GB" sz="1100" dirty="0">
              <a:solidFill>
                <a:srgbClr val="7030A0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BA3FD49-DFD4-A6FB-AAAD-6F2600A3B0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95" r="877" b="12281"/>
          <a:stretch/>
        </p:blipFill>
        <p:spPr>
          <a:xfrm>
            <a:off x="2657713" y="301931"/>
            <a:ext cx="1534246" cy="1246359"/>
          </a:xfrm>
          <a:prstGeom prst="rect">
            <a:avLst/>
          </a:prstGeom>
        </p:spPr>
      </p:pic>
      <p:pic>
        <p:nvPicPr>
          <p:cNvPr id="7" name="Picture 9" descr="Text, whiteboard&#10;&#10;Description automatically generated">
            <a:extLst>
              <a:ext uri="{FF2B5EF4-FFF2-40B4-BE49-F238E27FC236}">
                <a16:creationId xmlns:a16="http://schemas.microsoft.com/office/drawing/2014/main" id="{094AEBB0-DBC5-5D01-CBDA-0409499D8D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3034" y="7927390"/>
            <a:ext cx="1346691" cy="1472240"/>
          </a:xfrm>
          <a:prstGeom prst="rect">
            <a:avLst/>
          </a:prstGeom>
        </p:spPr>
      </p:pic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8D03048D-367F-4D30-F0DD-1A908895DD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6991" y="8197082"/>
            <a:ext cx="2598847" cy="85898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69E6CD4-3E99-E379-55C2-16FA775D89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4246" y="7978604"/>
            <a:ext cx="1541320" cy="154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DMS Document" ma:contentTypeID="0x0101006303DCE5F3884555ABDE6450E03068EE009F7CEF73B4570444B44F7480D848EFEA" ma:contentTypeVersion="22" ma:contentTypeDescription="Core EDMS document content type" ma:contentTypeScope="" ma:versionID="64383f98e364912cdeb74edea553b52e">
  <xsd:schema xmlns:xsd="http://www.w3.org/2001/XMLSchema" xmlns:xs="http://www.w3.org/2001/XMLSchema" xmlns:p="http://schemas.microsoft.com/office/2006/metadata/properties" xmlns:ns2="2230fcb4-9fe1-459c-a936-1b56d3d70c96" xmlns:ns3="5a5b9528-c56f-4ccd-8d03-898fe21f77b0" targetNamespace="http://schemas.microsoft.com/office/2006/metadata/properties" ma:root="true" ma:fieldsID="41d28ea09f9e614c392332af5a97c984" ns2:_="" ns3:_="">
    <xsd:import namespace="2230fcb4-9fe1-459c-a936-1b56d3d70c96"/>
    <xsd:import namespace="5a5b9528-c56f-4ccd-8d03-898fe21f77b0"/>
    <xsd:element name="properties">
      <xsd:complexType>
        <xsd:sequence>
          <xsd:element name="documentManagement">
            <xsd:complexType>
              <xsd:all>
                <xsd:element ref="ns2:FileplanmarkerTaxHTField" minOccurs="0"/>
                <xsd:element ref="ns2:TaxCatchAll" minOccurs="0"/>
                <xsd:element ref="ns2:TaxCatchAllLabel" minOccurs="0"/>
                <xsd:element ref="ns2:Edmsdisposition" minOccurs="0"/>
                <xsd:element ref="ns2:Edmsdateclosed" minOccurs="0"/>
                <xsd:element ref="ns3:Note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2:SharedWithUsers" minOccurs="0"/>
                <xsd:element ref="ns2:SharedWithDetail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0fcb4-9fe1-459c-a936-1b56d3d70c96" elementFormDefault="qualified">
    <xsd:import namespace="http://schemas.microsoft.com/office/2006/documentManagement/types"/>
    <xsd:import namespace="http://schemas.microsoft.com/office/infopath/2007/PartnerControls"/>
    <xsd:element name="FileplanmarkerTaxHTField" ma:index="8" nillable="true" ma:taxonomy="true" ma:internalName="FileplanmarkerTaxHTField" ma:taxonomyFieldName="Fileplanmarker" ma:displayName="Fileplan Marker" ma:readOnly="false" ma:default="" ma:fieldId="{8f3fe8ea-359e-4086-b18c-02f8ee4b76e8}" ma:sspId="13e93c12-6cf0-45db-a146-10f817293c1b" ma:termSetId="d34034d2-f642-4875-aa17-3b0a742a9d60" ma:anchorId="ad85a3eb-30a6-48d8-b0ea-1d32903598f7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e7120f18-2401-4350-a3fe-8eb457ebf160}" ma:internalName="TaxCatchAll" ma:showField="CatchAllData" ma:web="2230fcb4-9fe1-459c-a936-1b56d3d70c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7120f18-2401-4350-a3fe-8eb457ebf160}" ma:internalName="TaxCatchAllLabel" ma:readOnly="true" ma:showField="CatchAllDataLabel" ma:web="2230fcb4-9fe1-459c-a936-1b56d3d70c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msdisposition" ma:index="12" nillable="true" ma:displayName="EDMS Disposition" ma:default="" ma:description="Indicates the items EDMS status" ma:format="Dropdown" ma:internalName="Edmsdisposition">
      <xsd:simpleType>
        <xsd:restriction base="dms:Choice">
          <xsd:enumeration value="Closed"/>
          <xsd:enumeration value="Open"/>
          <xsd:enumeration value="n/a"/>
        </xsd:restriction>
      </xsd:simpleType>
    </xsd:element>
    <xsd:element name="Edmsdateclosed" ma:index="13" nillable="true" ma:displayName="EDMS Date Closed" ma:format="DateOnly" ma:internalName="Edmsdateclosed">
      <xsd:simpleType>
        <xsd:restriction base="dms:DateTime"/>
      </xsd:simple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b9528-c56f-4ccd-8d03-898fe21f77b0" elementFormDefault="qualified">
    <xsd:import namespace="http://schemas.microsoft.com/office/2006/documentManagement/types"/>
    <xsd:import namespace="http://schemas.microsoft.com/office/infopath/2007/PartnerControls"/>
    <xsd:element name="Notes" ma:index="14" nillable="true" ma:displayName="Notes" ma:description="Updated on CLD EDMS" ma:format="Dropdown" ma:internalName="Notes">
      <xsd:simpleType>
        <xsd:restriction base="dms:Note">
          <xsd:maxLength value="255"/>
        </xsd:restriction>
      </xsd:simpleType>
    </xsd:element>
    <xsd:element name="MediaServiceMetadata" ma:index="1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6" nillable="true" ma:displayName="Length (seconds)" ma:internalName="MediaLengthInSeconds" ma:readOnly="true">
      <xsd:simpleType>
        <xsd:restriction base="dms:Unknown"/>
      </xsd:simpleType>
    </xsd:element>
    <xsd:element name="MediaServiceLocation" ma:index="2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13e93c12-6cf0-45db-a146-10f817293c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ileplanmarkerTaxHTField xmlns="2230fcb4-9fe1-459c-a936-1b56d3d70c9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Publicity</TermName>
          <TermId xmlns="http://schemas.microsoft.com/office/infopath/2007/PartnerControls">8057fe14-91b3-42bd-8c5d-95ef7c745b03</TermId>
        </TermInfo>
      </Terms>
    </FileplanmarkerTaxHTField>
    <lcf76f155ced4ddcb4097134ff3c332f xmlns="5a5b9528-c56f-4ccd-8d03-898fe21f77b0">
      <Terms xmlns="http://schemas.microsoft.com/office/infopath/2007/PartnerControls"/>
    </lcf76f155ced4ddcb4097134ff3c332f>
    <Edmsdateclosed xmlns="2230fcb4-9fe1-459c-a936-1b56d3d70c96" xsi:nil="true"/>
    <Edmsdisposition xmlns="2230fcb4-9fe1-459c-a936-1b56d3d70c96">Open</Edmsdisposition>
    <Notes xmlns="5a5b9528-c56f-4ccd-8d03-898fe21f77b0" xsi:nil="true"/>
    <TaxCatchAll xmlns="2230fcb4-9fe1-459c-a936-1b56d3d70c96">
      <Value>22</Value>
    </TaxCatchAll>
    <SharedWithUsers xmlns="2230fcb4-9fe1-459c-a936-1b56d3d70c96">
      <UserInfo>
        <DisplayName>Mari-Anne McGregor</DisplayName>
        <AccountId>23</AccountId>
        <AccountType/>
      </UserInfo>
      <UserInfo>
        <DisplayName>Jane Westall</DisplayName>
        <AccountId>31</AccountId>
        <AccountType/>
      </UserInfo>
      <UserInfo>
        <DisplayName>Morven Campbell</DisplayName>
        <AccountId>358</AccountId>
        <AccountType/>
      </UserInfo>
      <UserInfo>
        <DisplayName>Sharon McKinnon</DisplayName>
        <AccountId>71</AccountId>
        <AccountType/>
      </UserInfo>
      <UserInfo>
        <DisplayName>Gregory Potter</DisplayName>
        <AccountId>470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98F2E1-C4A2-4FAD-84E9-27514ED5B7FA}">
  <ds:schemaRefs>
    <ds:schemaRef ds:uri="2230fcb4-9fe1-459c-a936-1b56d3d70c96"/>
    <ds:schemaRef ds:uri="5a5b9528-c56f-4ccd-8d03-898fe21f77b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3AF2CAD-0F5A-45EB-8CE2-950A34B95E69}">
  <ds:schemaRefs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5a5b9528-c56f-4ccd-8d03-898fe21f77b0"/>
    <ds:schemaRef ds:uri="2230fcb4-9fe1-459c-a936-1b56d3d70c96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9E90699-F200-48BB-ACE6-30AC28CBF99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776adce9-5d26-4749-a202-f09fefe10590}" enabled="0" method="" siteId="{776adce9-5d26-4749-a202-f09fefe1059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1427</TotalTime>
  <Words>86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Potter</dc:creator>
  <cp:lastModifiedBy>Joanne Hicks</cp:lastModifiedBy>
  <cp:revision>65</cp:revision>
  <dcterms:created xsi:type="dcterms:W3CDTF">2022-06-13T08:20:04Z</dcterms:created>
  <dcterms:modified xsi:type="dcterms:W3CDTF">2025-04-10T10:31:59Z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0x0101006303DCE5F3884555ABDE6450E03068EE009F7CEF73B4570444B44F7480D848EFEA</vt:lpwstr>
  </property>
  <property fmtid="{D5CDD505-2E9C-101B-9397-08002B2CF9AE}" pid="3" name="Fileplanmarker">
    <vt:lpwstr>22;#Publicity|8057fe14-91b3-42bd-8c5d-95ef7c745b03</vt:lpwstr>
  </property>
  <property fmtid="{D5CDD505-2E9C-101B-9397-08002B2CF9AE}" pid="4" name="MediaServiceImageTags">
    <vt:lpwstr/>
  </property>
</Properties>
</file>